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sldIdLst>
    <p:sldId id="256" r:id="rId6"/>
    <p:sldId id="257" r:id="rId7"/>
    <p:sldId id="258" r:id="rId8"/>
    <p:sldId id="260" r:id="rId9"/>
    <p:sldId id="259" r:id="rId10"/>
    <p:sldId id="261" r:id="rId11"/>
    <p:sldId id="262" r:id="rId12"/>
    <p:sldId id="264" r:id="rId13"/>
    <p:sldId id="281" r:id="rId14"/>
    <p:sldId id="282" r:id="rId15"/>
    <p:sldId id="266" r:id="rId16"/>
    <p:sldId id="263" r:id="rId17"/>
    <p:sldId id="267" r:id="rId18"/>
    <p:sldId id="269" r:id="rId19"/>
    <p:sldId id="283" r:id="rId20"/>
    <p:sldId id="268" r:id="rId21"/>
    <p:sldId id="276" r:id="rId22"/>
    <p:sldId id="277" r:id="rId23"/>
    <p:sldId id="271" r:id="rId24"/>
    <p:sldId id="272" r:id="rId25"/>
    <p:sldId id="273" r:id="rId26"/>
    <p:sldId id="274" r:id="rId27"/>
    <p:sldId id="270" r:id="rId28"/>
    <p:sldId id="27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71" autoAdjust="0"/>
    <p:restoredTop sz="94660"/>
  </p:normalViewPr>
  <p:slideViewPr>
    <p:cSldViewPr snapToGrid="0">
      <p:cViewPr varScale="1">
        <p:scale>
          <a:sx n="86" d="100"/>
          <a:sy n="86" d="100"/>
        </p:scale>
        <p:origin x="20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0001F-D03F-4B41-84CB-0C1F1084B2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F026CF-2263-4B5C-B85E-273EACE45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74194-A4A7-43FD-9EED-6A1ED9453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3DF68-7DEC-4ED5-9EB4-BCDFF973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50F1D-810D-465C-AC5A-0C6B11F94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546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9B8C8-52CE-4F23-9F34-47A7A35F9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8A7676-24DE-45CD-9EAC-2203CFD46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DBE4D-80CB-461B-844E-CCDD239E5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E77A2-D310-4386-864C-1DE43AE2B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2B514-7A4A-49A7-85E1-A9273B5D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0354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161C87-6DF2-4098-8139-8BA8AB6D33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359F1C-CA49-4A1C-A94F-CA2835AA4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95075-5138-40EA-B469-FCB687AD1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2EBEC-0615-4F57-8412-AC8BB0D32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25A6C-CC8A-4743-A362-8C2FC511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5044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7C779-0E2B-4941-A4C1-0B1E2E5C7435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E7F4-7037-4726-97E4-B93C513B0A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0644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E3EB1-EB6E-4483-BCB5-6E855717F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52EF0-FDC4-41DF-9138-5CFBD56E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74A07-7119-400E-89A8-D1F782264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340AC-8102-4D53-A201-EA28354D2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21125-EC93-441F-B470-195FC4DA4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6592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C8DA8-1AAA-477E-BB40-BDF746639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25E7C1-8994-4D37-A9A0-0AE67F5CC7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219EF-2AD4-49D9-A17C-6FC47F5B3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CC3F8-9C5E-4460-BC1B-BEB7B3E24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D1F26-10AC-41B3-AE61-6BC2C4474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1945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7E381-2210-407B-A399-EA30CE08F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DA5FD-AFA3-486D-B896-CC509BE2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B55962-8D84-448A-8FDE-F1DB532C64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70B66-C88C-410D-87A6-1393FA1E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B45F86-A70B-405F-A151-D175E598E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00562-46D2-4DF3-BF82-72D935703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2187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FCF7-853F-42CB-9C85-306E5D6F9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BCCBC-F289-4A6B-B845-EF54FDC3A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2B64E2-8C4F-4670-86EE-2F441FDFE5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1E09E-3BF6-4DA8-A229-96149A6C28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1633CD-5924-4A22-BF33-9B2FB9573A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EE5FA5-0801-4484-8B8F-05DB41D3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226E7C-BD0E-4C62-9A2C-5E7661538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6628F7-D7E5-4B26-87DD-33FB551F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7312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D44A0-3FE1-4C12-A1F3-602AB509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F6DABF-DE28-426B-898B-CAE91C44C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8A6EB-9088-48C8-B2B2-48E1AC0F0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AC5B87-1EB6-4611-96FA-0DBAEFF74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432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28634C-697E-488A-9197-56F856499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57425B-4471-4D4C-9DEB-DC8657A1B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FD4989-D691-427A-8948-8AFDF5E54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561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6FBC8-DEC9-4706-A08D-791EE0A6E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CF7AC-38F3-48AA-833E-DE550B6D89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F67AF4-913E-49F4-A690-F59FB3622B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82E88-127C-47E6-A576-70232F124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2F6D6-0BFB-41AE-A8C4-841329680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7A6488-2555-4A3B-83E6-CD26B9722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8311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87AFD-8B89-4772-8EB1-0AC24040C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BFD007-7570-4EEB-B0D5-1C5C15B966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05F77A-E4A9-4C82-A80F-A302184E9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5EDCDA-75EE-46B5-8272-2B3AB50F6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05FC1B-B0E0-44F0-86E3-AE8631F40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6731D6-55D3-47B5-A886-7A6974BC9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7464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9935E2-EDE6-4314-8E01-406D6166E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B90FE-C403-48CB-A39D-1A70E5030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60AE8-872D-4EAB-9FF1-FB7AACD37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CF05B-47F6-46C6-A752-B846E9FDBB5F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4DCD5-53AE-45B1-BD12-6A296BD308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9F8F6-5798-4804-8420-BF45CDD4F6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741DA-9B9E-43A3-985F-94066AEFEB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731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7C779-0E2B-4941-A4C1-0B1E2E5C7435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7E7F4-7037-4726-97E4-B93C513B0A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90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</p:sldLayoutIdLst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products/individual" TargetMode="Externa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" name="Rectangle 14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 descr="5 Reasons Why Artificial Intelligence Really Is Going To Change Our World">
            <a:extLst>
              <a:ext uri="{FF2B5EF4-FFF2-40B4-BE49-F238E27FC236}">
                <a16:creationId xmlns:a16="http://schemas.microsoft.com/office/drawing/2014/main" id="{9AB9D967-1A1B-4F75-9851-EA580D95FF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4" r="835" b="1"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5" name="Rectangle 14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E1C66-6E97-4AF9-9419-9DF37F7DD9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 dirty="0">
                <a:solidFill>
                  <a:srgbClr val="FFFFFF"/>
                </a:solidFill>
                <a:highlight>
                  <a:srgbClr val="000000"/>
                </a:highlight>
              </a:rPr>
              <a:t>Prime Minister Hunarmand’s Pakistan Program 2022 – Batch III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A8265-DEBD-4C4E-8083-965680A2BB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203587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2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“Artificial Intelligence”</a:t>
            </a:r>
          </a:p>
          <a:p>
            <a:r>
              <a:rPr lang="en-GB" sz="2000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endParaRPr lang="en-GB" sz="2000" b="1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GB" sz="2000" b="1" dirty="0">
                <a:solidFill>
                  <a:srgbClr val="FFFFFF"/>
                </a:solidFill>
                <a:highlight>
                  <a:srgbClr val="000000"/>
                </a:highlight>
              </a:rPr>
              <a:t>Sahibzada Muhammad Salman</a:t>
            </a:r>
          </a:p>
          <a:p>
            <a:r>
              <a:rPr lang="en-GB" sz="2000" dirty="0">
                <a:solidFill>
                  <a:srgbClr val="FFFFFF"/>
                </a:solidFill>
                <a:highlight>
                  <a:srgbClr val="000000"/>
                </a:highlight>
              </a:rPr>
              <a:t>Artificial Intelligence Engineer  - EncoderBytes (PRIVATE) LIMITED.</a:t>
            </a:r>
          </a:p>
          <a:p>
            <a:endParaRPr lang="en-GB" sz="2000" dirty="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  <p:sp>
        <p:nvSpPr>
          <p:cNvPr id="4" name="AutoShape 2" descr="Are Machine Learning And AI The Same? | Bernard Marr">
            <a:extLst>
              <a:ext uri="{FF2B5EF4-FFF2-40B4-BE49-F238E27FC236}">
                <a16:creationId xmlns:a16="http://schemas.microsoft.com/office/drawing/2014/main" id="{F7A7953B-A469-4364-9EBA-724AD0C9A10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28630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Which are some of the funniest memes for programmers? - Quora">
            <a:extLst>
              <a:ext uri="{FF2B5EF4-FFF2-40B4-BE49-F238E27FC236}">
                <a16:creationId xmlns:a16="http://schemas.microsoft.com/office/drawing/2014/main" id="{0047C838-1464-4A4D-9E5F-17527992B8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420"/>
          <a:stretch/>
        </p:blipFill>
        <p:spPr bwMode="auto">
          <a:xfrm>
            <a:off x="2112885" y="165665"/>
            <a:ext cx="8087558" cy="652666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53D9EBE-09ED-4F01-93AF-6FC40AEB4C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8641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25 Programming Memes That Will Lighten Your Mood | by Atit Patel |  JavaScript in Plain English">
            <a:extLst>
              <a:ext uri="{FF2B5EF4-FFF2-40B4-BE49-F238E27FC236}">
                <a16:creationId xmlns:a16="http://schemas.microsoft.com/office/drawing/2014/main" id="{B034E967-462B-4DAE-BD76-B02863D2C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304" y="167309"/>
            <a:ext cx="7116418" cy="65233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635AF79-6069-44A7-92BE-4FDB41ED1CB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5531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Leadership Insights: 7 Practical Applications of Artificial Intelligence |  End of Bureaucracy | Benefits of &amp;amp;quot;Walk &amp;amp;amp; talk&amp;amp;quot; with your customers - Scale  Up Growth Partners">
            <a:extLst>
              <a:ext uri="{FF2B5EF4-FFF2-40B4-BE49-F238E27FC236}">
                <a16:creationId xmlns:a16="http://schemas.microsoft.com/office/drawing/2014/main" id="{CB0358F2-B863-4ED6-A628-5210BA0F5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278160-28F4-4904-A949-C69AC7CA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Which Language will we use for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A81E6-E285-4E2C-A142-7C5D9FB98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There are numerous languages and the most famous ones are;</a:t>
            </a:r>
          </a:p>
          <a:p>
            <a:pPr lvl="1"/>
            <a:r>
              <a:rPr lang="en-GB" sz="2800" dirty="0">
                <a:solidFill>
                  <a:schemeClr val="bg1"/>
                </a:solidFill>
                <a:highlight>
                  <a:srgbClr val="000000"/>
                </a:highlight>
              </a:rPr>
              <a:t>Python </a:t>
            </a:r>
          </a:p>
          <a:p>
            <a:pPr lvl="1"/>
            <a:r>
              <a:rPr lang="en-GB" sz="2800" dirty="0">
                <a:solidFill>
                  <a:schemeClr val="bg1"/>
                </a:solidFill>
                <a:highlight>
                  <a:srgbClr val="000000"/>
                </a:highlight>
              </a:rPr>
              <a:t>R Programming</a:t>
            </a:r>
          </a:p>
          <a:p>
            <a:pPr lvl="1"/>
            <a:r>
              <a:rPr lang="en-GB" sz="2800" dirty="0">
                <a:solidFill>
                  <a:schemeClr val="bg1"/>
                </a:solidFill>
                <a:highlight>
                  <a:srgbClr val="000000"/>
                </a:highlight>
              </a:rPr>
              <a:t>Java/JavaScript</a:t>
            </a:r>
          </a:p>
          <a:p>
            <a:pPr lvl="1"/>
            <a:r>
              <a:rPr lang="en-GB" sz="2800" dirty="0">
                <a:solidFill>
                  <a:schemeClr val="bg1"/>
                </a:solidFill>
                <a:highlight>
                  <a:srgbClr val="000000"/>
                </a:highlight>
              </a:rPr>
              <a:t>Julia</a:t>
            </a:r>
          </a:p>
          <a:p>
            <a:pPr lvl="1"/>
            <a:r>
              <a:rPr lang="en-GB" sz="2800" dirty="0">
                <a:solidFill>
                  <a:schemeClr val="bg1"/>
                </a:solidFill>
                <a:highlight>
                  <a:srgbClr val="000000"/>
                </a:highlight>
              </a:rPr>
              <a:t>LISP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97223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Artificial Intelligence Trends in Industries | Systems Soft Technologies">
            <a:extLst>
              <a:ext uri="{FF2B5EF4-FFF2-40B4-BE49-F238E27FC236}">
                <a16:creationId xmlns:a16="http://schemas.microsoft.com/office/drawing/2014/main" id="{3228E1F4-DA5E-4068-ACFC-2F5F537A6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965534-6CA7-474C-B540-482F7C4BB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3014" y="2211681"/>
            <a:ext cx="3340224" cy="1623473"/>
          </a:xfrm>
        </p:spPr>
        <p:txBody>
          <a:bodyPr>
            <a:normAutofit/>
          </a:bodyPr>
          <a:lstStyle/>
          <a:p>
            <a:r>
              <a:rPr lang="en-GB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</a:rPr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1869646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10FA-2060-42F7-811D-9B3C97BB5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Python Programming</a:t>
            </a:r>
          </a:p>
        </p:txBody>
      </p:sp>
      <p:pic>
        <p:nvPicPr>
          <p:cNvPr id="7170" name="Picture 2" descr="Python =smort : r/meme">
            <a:extLst>
              <a:ext uri="{FF2B5EF4-FFF2-40B4-BE49-F238E27FC236}">
                <a16:creationId xmlns:a16="http://schemas.microsoft.com/office/drawing/2014/main" id="{B5070921-49EE-4D74-81FA-2E345930F32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99" b="22807"/>
          <a:stretch/>
        </p:blipFill>
        <p:spPr bwMode="auto">
          <a:xfrm>
            <a:off x="2453723" y="1308268"/>
            <a:ext cx="7525164" cy="531581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C84726-1BAB-4F07-8F98-6DF32F14DA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112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03DD3B-64BD-4303-A196-287676DAA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3600" dirty="0"/>
              <a:t>Why Python?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43082-B4BF-4CC3-B43D-029DEEFAA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3"/>
            <a:ext cx="3543958" cy="3878055"/>
          </a:xfrm>
        </p:spPr>
        <p:txBody>
          <a:bodyPr anchor="t">
            <a:normAutofit fontScale="92500"/>
          </a:bodyPr>
          <a:lstStyle/>
          <a:p>
            <a:pPr algn="just"/>
            <a:r>
              <a:rPr lang="en-GB" sz="1600" dirty="0"/>
              <a:t>Python is the best and by far the most popular language for machine learning, data science, and scientific computing.</a:t>
            </a:r>
          </a:p>
          <a:p>
            <a:pPr algn="just"/>
            <a:r>
              <a:rPr lang="en-GB" sz="1600" b="1" dirty="0"/>
              <a:t>The Main Reasons;</a:t>
            </a:r>
          </a:p>
          <a:p>
            <a:pPr lvl="1" algn="just"/>
            <a:r>
              <a:rPr lang="en-GB" sz="1400" dirty="0"/>
              <a:t>Very easy to read and write code (compact syntax)</a:t>
            </a:r>
          </a:p>
          <a:p>
            <a:pPr lvl="1" algn="just"/>
            <a:r>
              <a:rPr lang="en-GB" sz="1400" dirty="0"/>
              <a:t>No compilation! Only interpretation </a:t>
            </a:r>
          </a:p>
          <a:p>
            <a:pPr lvl="1" algn="just"/>
            <a:r>
              <a:rPr lang="en-GB" sz="1400" dirty="0"/>
              <a:t>A plethora of libraries and packages</a:t>
            </a:r>
          </a:p>
          <a:p>
            <a:pPr lvl="1" algn="just"/>
            <a:r>
              <a:rPr lang="en-GB" sz="1400" dirty="0"/>
              <a:t>Open Source</a:t>
            </a:r>
          </a:p>
          <a:p>
            <a:pPr lvl="1" algn="just"/>
            <a:r>
              <a:rPr lang="en-GB" sz="1400" dirty="0"/>
              <a:t>Primarily used by all the tech giants around the globe including, Google, Amazon, Facebook, Netflix, Instagram, Dropbox, YouTube, Uber, and Reddit.</a:t>
            </a:r>
          </a:p>
          <a:p>
            <a:pPr lvl="1" algn="just"/>
            <a:r>
              <a:rPr lang="en-GB" sz="1400" dirty="0"/>
              <a:t>Heavily used in </a:t>
            </a:r>
          </a:p>
          <a:p>
            <a:pPr lvl="2" algn="just"/>
            <a:r>
              <a:rPr lang="en-GB" sz="1200" dirty="0"/>
              <a:t>Machine learning </a:t>
            </a:r>
          </a:p>
          <a:p>
            <a:pPr lvl="2" algn="just"/>
            <a:r>
              <a:rPr lang="en-GB" sz="1200" dirty="0"/>
              <a:t>Data Science </a:t>
            </a:r>
          </a:p>
          <a:p>
            <a:pPr lvl="2" algn="just"/>
            <a:r>
              <a:rPr lang="en-GB" sz="1200" dirty="0"/>
              <a:t>Scientific Computing </a:t>
            </a:r>
          </a:p>
        </p:txBody>
      </p:sp>
      <p:pic>
        <p:nvPicPr>
          <p:cNvPr id="9" name="Picture 2" descr="artificial-intelligence-construction - Ventech">
            <a:extLst>
              <a:ext uri="{FF2B5EF4-FFF2-40B4-BE49-F238E27FC236}">
                <a16:creationId xmlns:a16="http://schemas.microsoft.com/office/drawing/2014/main" id="{814460CC-D386-435F-B71F-DC120E5A0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740761" y="0"/>
            <a:ext cx="7451236" cy="685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725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42A4CE-D479-4D95-A96A-26B82FC8D5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6A23D9-ED8C-4324-B0EF-F2933FC3B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Why Python?</a:t>
            </a:r>
          </a:p>
        </p:txBody>
      </p:sp>
    </p:spTree>
    <p:extLst>
      <p:ext uri="{BB962C8B-B14F-4D97-AF65-F5344CB8AC3E}">
        <p14:creationId xmlns:p14="http://schemas.microsoft.com/office/powerpoint/2010/main" val="1076978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DC0712E-245A-421E-8AA7-BE9845F4AF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9130907"/>
              </p:ext>
            </p:extLst>
          </p:nvPr>
        </p:nvGraphicFramePr>
        <p:xfrm>
          <a:off x="365760" y="303106"/>
          <a:ext cx="11267439" cy="60774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45188">
                  <a:extLst>
                    <a:ext uri="{9D8B030D-6E8A-4147-A177-3AD203B41FA5}">
                      <a16:colId xmlns:a16="http://schemas.microsoft.com/office/drawing/2014/main" val="1394046196"/>
                    </a:ext>
                  </a:extLst>
                </a:gridCol>
                <a:gridCol w="5067852">
                  <a:extLst>
                    <a:ext uri="{9D8B030D-6E8A-4147-A177-3AD203B41FA5}">
                      <a16:colId xmlns:a16="http://schemas.microsoft.com/office/drawing/2014/main" val="3056668728"/>
                    </a:ext>
                  </a:extLst>
                </a:gridCol>
                <a:gridCol w="3454399">
                  <a:extLst>
                    <a:ext uri="{9D8B030D-6E8A-4147-A177-3AD203B41FA5}">
                      <a16:colId xmlns:a16="http://schemas.microsoft.com/office/drawing/2014/main" val="392203675"/>
                    </a:ext>
                  </a:extLst>
                </a:gridCol>
              </a:tblGrid>
              <a:tr h="651934">
                <a:tc gridSpan="3">
                  <a:txBody>
                    <a:bodyPr/>
                    <a:lstStyle/>
                    <a:p>
                      <a:pPr algn="ctr"/>
                      <a:r>
                        <a:rPr lang="en-GB" sz="1800" b="1" dirty="0"/>
                        <a:t>Code for asking user to enter his/her name and then displaying the result on screen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390554"/>
                  </a:ext>
                </a:extLst>
              </a:tr>
              <a:tr h="396300"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/>
                        <a:t>C++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/>
                        <a:t>Java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/>
                        <a:t>Python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6688574"/>
                  </a:ext>
                </a:extLst>
              </a:tr>
              <a:tr h="2958074"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#include</a:t>
                      </a:r>
                      <a:br>
                        <a:rPr lang="en-US" dirty="0"/>
                      </a:b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#include</a:t>
                      </a:r>
                      <a:br>
                        <a:rPr lang="en-US" dirty="0"/>
                      </a:b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using namespace std;</a:t>
                      </a:r>
                      <a:br>
                        <a:rPr lang="en-US" dirty="0"/>
                      </a:b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 main() {</a:t>
                      </a:r>
                      <a:br>
                        <a:rPr lang="en-US" dirty="0"/>
                      </a:b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 name;</a:t>
                      </a:r>
                      <a:br>
                        <a:rPr lang="en-US" dirty="0"/>
                      </a:b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cin &gt;&gt; name;</a:t>
                      </a:r>
                      <a:br>
                        <a:rPr lang="en-US" dirty="0"/>
                      </a:b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cout &lt;&lt; "Good evening, " &lt;&lt; name &lt;&lt; endl;</a:t>
                      </a:r>
                      <a:br>
                        <a:rPr lang="en-US" dirty="0"/>
                      </a:b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 0;</a:t>
                      </a:r>
                      <a:br>
                        <a:rPr lang="en-US" dirty="0"/>
                      </a:b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dirty="0"/>
                        <a:t>import </a:t>
                      </a:r>
                      <a:r>
                        <a:rPr lang="en-GB" sz="1800" dirty="0" err="1"/>
                        <a:t>java.util.Scanner</a:t>
                      </a:r>
                      <a:r>
                        <a:rPr lang="en-GB" sz="1800" dirty="0"/>
                        <a:t>;</a:t>
                      </a:r>
                    </a:p>
                    <a:p>
                      <a:pPr algn="l"/>
                      <a:r>
                        <a:rPr lang="en-GB" sz="1800" dirty="0"/>
                        <a:t>public class </a:t>
                      </a:r>
                      <a:r>
                        <a:rPr lang="en-GB" sz="1800" dirty="0" err="1"/>
                        <a:t>GetIpAddress</a:t>
                      </a:r>
                      <a:endParaRPr lang="en-GB" sz="1800" dirty="0"/>
                    </a:p>
                    <a:p>
                      <a:pPr algn="l"/>
                      <a:r>
                        <a:rPr lang="en-GB" sz="1800" dirty="0"/>
                        <a:t>{</a:t>
                      </a:r>
                    </a:p>
                    <a:p>
                      <a:pPr algn="l"/>
                      <a:r>
                        <a:rPr lang="en-GB" sz="1800" dirty="0"/>
                        <a:t>    public static void main(String </a:t>
                      </a:r>
                      <a:r>
                        <a:rPr lang="en-GB" sz="1800" dirty="0" err="1"/>
                        <a:t>args</a:t>
                      </a:r>
                      <a:r>
                        <a:rPr lang="en-GB" sz="1800" dirty="0"/>
                        <a:t>[])  throws Exception</a:t>
                      </a:r>
                    </a:p>
                    <a:p>
                      <a:pPr algn="l"/>
                      <a:r>
                        <a:rPr lang="en-GB" sz="1800" dirty="0"/>
                        <a:t>    {</a:t>
                      </a:r>
                    </a:p>
                    <a:p>
                      <a:pPr algn="l"/>
                      <a:r>
                        <a:rPr lang="en-GB" sz="1800" dirty="0"/>
                        <a:t>        String name;</a:t>
                      </a:r>
                    </a:p>
                    <a:p>
                      <a:pPr algn="l"/>
                      <a:r>
                        <a:rPr lang="en-GB" sz="1800" dirty="0"/>
                        <a:t>         </a:t>
                      </a:r>
                    </a:p>
                    <a:p>
                      <a:pPr algn="l"/>
                      <a:r>
                        <a:rPr lang="en-GB" sz="1800" dirty="0"/>
                        <a:t>        Scanner SC=new Scanner(System.in);</a:t>
                      </a:r>
                    </a:p>
                    <a:p>
                      <a:pPr algn="l"/>
                      <a:r>
                        <a:rPr lang="en-GB" sz="1800" dirty="0"/>
                        <a:t>         </a:t>
                      </a:r>
                    </a:p>
                    <a:p>
                      <a:pPr algn="l"/>
                      <a:r>
                        <a:rPr lang="en-GB" sz="1800" dirty="0"/>
                        <a:t>        </a:t>
                      </a:r>
                      <a:r>
                        <a:rPr lang="en-GB" sz="1800" dirty="0" err="1"/>
                        <a:t>System.out.print</a:t>
                      </a:r>
                      <a:r>
                        <a:rPr lang="en-GB" sz="1800" dirty="0"/>
                        <a:t>("Enter name: ");</a:t>
                      </a:r>
                    </a:p>
                    <a:p>
                      <a:pPr algn="l"/>
                      <a:r>
                        <a:rPr lang="en-GB" sz="1800" dirty="0"/>
                        <a:t>        name= </a:t>
                      </a:r>
                      <a:r>
                        <a:rPr lang="en-GB" sz="1800" dirty="0" err="1"/>
                        <a:t>SC.nextLine</a:t>
                      </a:r>
                      <a:r>
                        <a:rPr lang="en-GB" sz="1800" dirty="0"/>
                        <a:t>();</a:t>
                      </a:r>
                    </a:p>
                    <a:p>
                      <a:pPr algn="l"/>
                      <a:r>
                        <a:rPr lang="en-GB" sz="1800" dirty="0"/>
                        <a:t>         </a:t>
                      </a:r>
                    </a:p>
                    <a:p>
                      <a:pPr algn="l"/>
                      <a:r>
                        <a:rPr lang="en-GB" sz="1800" dirty="0"/>
                        <a:t>               </a:t>
                      </a:r>
                    </a:p>
                    <a:p>
                      <a:pPr algn="l"/>
                      <a:r>
                        <a:rPr lang="en-GB" sz="1800" dirty="0"/>
                        <a:t>        </a:t>
                      </a:r>
                      <a:r>
                        <a:rPr lang="en-GB" sz="1800" dirty="0" err="1"/>
                        <a:t>System.out.println</a:t>
                      </a:r>
                      <a:r>
                        <a:rPr lang="en-GB" sz="1800" dirty="0"/>
                        <a:t>(“Good evening: " + name);                                  </a:t>
                      </a:r>
                    </a:p>
                    <a:p>
                      <a:pPr algn="l"/>
                      <a:r>
                        <a:rPr lang="en-GB" sz="1800" dirty="0"/>
                        <a:t>    }</a:t>
                      </a:r>
                    </a:p>
                    <a:p>
                      <a:pPr algn="l"/>
                      <a:r>
                        <a:rPr lang="en-GB" sz="1800" dirty="0"/>
                        <a:t>}</a:t>
                      </a:r>
                    </a:p>
                    <a:p>
                      <a:pPr algn="l"/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name = input()</a:t>
                      </a:r>
                      <a:br>
                        <a:rPr lang="en-US" dirty="0"/>
                      </a:b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print("Good evening, " + name)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844824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18162671-B781-4906-ADDE-6819017F6A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2776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452E7A-FDDE-4207-AF32-0B8445263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Opening file in Java vs Python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EC54640-4DC1-44E9-8DBF-2EE18AB6BF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84"/>
          <a:stretch/>
        </p:blipFill>
        <p:spPr>
          <a:xfrm>
            <a:off x="838200" y="1854564"/>
            <a:ext cx="10894402" cy="38985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3A3B1CC-6328-4342-A36E-16698766C9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6169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F0E44-E1E7-4F75-A77E-04FB38069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Anaconda 	</a:t>
            </a:r>
          </a:p>
        </p:txBody>
      </p:sp>
      <p:pic>
        <p:nvPicPr>
          <p:cNvPr id="11266" name="Picture 2" descr="Anaconda Collection Online Streaming Guide – The Streamable">
            <a:extLst>
              <a:ext uri="{FF2B5EF4-FFF2-40B4-BE49-F238E27FC236}">
                <a16:creationId xmlns:a16="http://schemas.microsoft.com/office/drawing/2014/main" id="{474D8E7A-6D3D-470D-855D-2E7FB4315B0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544" y="1229201"/>
            <a:ext cx="9628576" cy="541607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C4759D8-CCFB-4D38-9BB8-53904A8A127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5094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The AI ​​solutions of the future in the focus of new education - Luleå  University of Technology">
            <a:extLst>
              <a:ext uri="{FF2B5EF4-FFF2-40B4-BE49-F238E27FC236}">
                <a16:creationId xmlns:a16="http://schemas.microsoft.com/office/drawing/2014/main" id="{74A98904-78D8-42F9-BB75-69A4CF6D4D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1" t="4096" r="15144" b="1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3461CB-1D4D-4875-B96B-544208FBF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 dirty="0"/>
              <a:t>Outline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0182C-0B90-4929-BDB8-D6562FA85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886400"/>
          </a:xfrm>
        </p:spPr>
        <p:txBody>
          <a:bodyPr anchor="t">
            <a:normAutofit fontScale="92500" lnSpcReduction="20000"/>
          </a:bodyPr>
          <a:lstStyle/>
          <a:p>
            <a:pPr algn="just"/>
            <a:r>
              <a:rPr lang="en-GB" sz="1700" dirty="0"/>
              <a:t>Computer Language </a:t>
            </a:r>
          </a:p>
          <a:p>
            <a:pPr algn="just"/>
            <a:r>
              <a:rPr lang="en-GB" sz="1700" dirty="0"/>
              <a:t>Communicating with Computers</a:t>
            </a:r>
          </a:p>
          <a:p>
            <a:pPr algn="just"/>
            <a:r>
              <a:rPr lang="en-GB" sz="1700" dirty="0"/>
              <a:t>Programming </a:t>
            </a:r>
          </a:p>
          <a:p>
            <a:pPr algn="just"/>
            <a:r>
              <a:rPr lang="en-GB" sz="1700" dirty="0"/>
              <a:t>Why Programming?</a:t>
            </a:r>
          </a:p>
          <a:p>
            <a:pPr algn="just"/>
            <a:r>
              <a:rPr lang="en-GB" sz="1700" dirty="0"/>
              <a:t>Programming Languages</a:t>
            </a:r>
          </a:p>
          <a:p>
            <a:pPr algn="just"/>
            <a:r>
              <a:rPr lang="en-GB" sz="1700" dirty="0"/>
              <a:t>Life of a Programmer :p</a:t>
            </a:r>
          </a:p>
          <a:p>
            <a:pPr algn="just"/>
            <a:r>
              <a:rPr lang="en-GB" sz="1700" dirty="0"/>
              <a:t>Programming Languages for ML/AI</a:t>
            </a:r>
          </a:p>
          <a:p>
            <a:pPr algn="just"/>
            <a:r>
              <a:rPr lang="en-GB" sz="1700" dirty="0"/>
              <a:t>Python</a:t>
            </a:r>
          </a:p>
          <a:p>
            <a:pPr algn="just"/>
            <a:r>
              <a:rPr lang="en-GB" sz="1700" dirty="0"/>
              <a:t>Why Python</a:t>
            </a:r>
          </a:p>
          <a:p>
            <a:pPr algn="just"/>
            <a:r>
              <a:rPr lang="en-GB" sz="1700" dirty="0"/>
              <a:t>Anaconda </a:t>
            </a:r>
          </a:p>
          <a:p>
            <a:pPr algn="just"/>
            <a:r>
              <a:rPr lang="en-GB" sz="1700" dirty="0"/>
              <a:t>Installation</a:t>
            </a:r>
          </a:p>
          <a:p>
            <a:pPr algn="just"/>
            <a:r>
              <a:rPr lang="en-GB" sz="1700" dirty="0"/>
              <a:t>Python Fundamentals</a:t>
            </a:r>
          </a:p>
          <a:p>
            <a:pPr algn="just"/>
            <a:r>
              <a:rPr lang="en-GB" sz="1700" dirty="0"/>
              <a:t>Basic Data Types</a:t>
            </a:r>
          </a:p>
          <a:p>
            <a:pPr marL="0" indent="0" algn="just">
              <a:buNone/>
            </a:pPr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508807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Anaconda | Getting Started with Machine Learning in the Enterprise">
            <a:extLst>
              <a:ext uri="{FF2B5EF4-FFF2-40B4-BE49-F238E27FC236}">
                <a16:creationId xmlns:a16="http://schemas.microsoft.com/office/drawing/2014/main" id="{257A2DDD-F83A-465D-B2FF-2BF39BCC0B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40DA4A-F726-44EC-8BD3-9D884BDE6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FA9CC-1279-4E98-81EA-D704A314C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Anaconda is a distribution for Python and R language computing</a:t>
            </a:r>
          </a:p>
          <a:p>
            <a:pPr algn="just"/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It allows simplified package management and deployment</a:t>
            </a:r>
          </a:p>
          <a:p>
            <a:pPr algn="just"/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We will looking at how to install anaconda on your device </a:t>
            </a:r>
          </a:p>
          <a:p>
            <a:pPr algn="just"/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And how to configure environments for your different projects.</a:t>
            </a:r>
          </a:p>
          <a:p>
            <a:pPr algn="just"/>
            <a:endParaRPr lang="en-GB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ED9547-FDA1-4DBF-8C83-3E7BBC7C76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08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482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standing AI and Machine Learning the Easy Way | by Krishnakumar  Karancherry | Becoming Human: Artificial Intelligence Magazine">
            <a:extLst>
              <a:ext uri="{FF2B5EF4-FFF2-40B4-BE49-F238E27FC236}">
                <a16:creationId xmlns:a16="http://schemas.microsoft.com/office/drawing/2014/main" id="{FFDA27E2-442D-4A10-A231-4D9DA508AD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3A0232-00F4-4090-8EFD-00DAEC63E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How to install Anaconda?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1506F-C9D6-4D4D-8853-A370FF511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Simply type </a:t>
            </a:r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anaconda</a:t>
            </a:r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 on your browser</a:t>
            </a:r>
          </a:p>
          <a:p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Select Individual Edition</a:t>
            </a:r>
          </a:p>
          <a:p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Download Anaconda Individual Edition w.r.t your Os (either windows, mac os or Linux)</a:t>
            </a:r>
          </a:p>
          <a:p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 For this particular course I’ll be using windows.</a:t>
            </a:r>
          </a:p>
          <a:p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Install the distribution </a:t>
            </a:r>
          </a:p>
          <a:p>
            <a:endParaRPr lang="en-GB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00"/>
              </a:highlight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Let’s set up the environment!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10827B-7F5F-4010-987C-5584F2C44E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08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6906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here is Artificial Intelligence Used Today? By ITChronicles">
            <a:extLst>
              <a:ext uri="{FF2B5EF4-FFF2-40B4-BE49-F238E27FC236}">
                <a16:creationId xmlns:a16="http://schemas.microsoft.com/office/drawing/2014/main" id="{E63B4D7D-E56B-4FE6-A34D-7AAA70A94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3A6AA7-158B-466C-AB8E-856E508E9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Setting Up Environment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59A6B-CD99-4F9C-9238-CF1D45B65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pPr marL="0" indent="0" algn="ctr">
              <a:buNone/>
            </a:pPr>
            <a:endParaRPr lang="en-GB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pPr marL="0" indent="0" algn="ctr">
              <a:buNone/>
            </a:pPr>
            <a:endParaRPr lang="en-GB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https://docs.conda.io/projects/conda/en/latest/user-guide/getting-started.html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F28E17-2B1A-4CB6-AC3F-7A7EF7E9CE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08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0066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" name="Rectangle 74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Rectangle 76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CF597F8-76AA-44FA-8E6A-06223B66C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6E12753-0A63-43EE-B28A-C989D033E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26FA385-76DA-40E9-9257-AA3E07FF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262D75CA-F374-4878-8106-3EA5E970D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938667A5-74E3-4EFD-8C45-F48F4742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31512EE2-F4CC-4E18-9CDA-B92C1112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B99E503B-9B4D-4EE3-A50F-15AC374F6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7" name="Rectangle 86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832F3179-0CD5-40C8-9939-D8355006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78" name="Picture 6" descr="How Samsung Is Using Artificial Intelligence (AI) | Bernard Marr">
            <a:extLst>
              <a:ext uri="{FF2B5EF4-FFF2-40B4-BE49-F238E27FC236}">
                <a16:creationId xmlns:a16="http://schemas.microsoft.com/office/drawing/2014/main" id="{A4D29F60-7AF7-4C9C-917F-7B53DB91C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3048" y="29548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E465DC-72C7-4976-9673-CEA43B3B6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753" y="2794319"/>
            <a:ext cx="10732151" cy="120318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bg1"/>
                </a:solidFill>
                <a:highlight>
                  <a:srgbClr val="000000"/>
                </a:highlight>
                <a:latin typeface="+mj-lt"/>
                <a:ea typeface="+mj-ea"/>
                <a:cs typeface="+mj-cs"/>
              </a:rPr>
              <a:t>Python Programming Fundamentals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B3DD5B1-E0ED-483F-BA65-50B4C9151400}"/>
              </a:ext>
            </a:extLst>
          </p:cNvPr>
          <p:cNvCxnSpPr/>
          <p:nvPr/>
        </p:nvCxnSpPr>
        <p:spPr>
          <a:xfrm>
            <a:off x="1048577" y="4062327"/>
            <a:ext cx="10274760" cy="0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183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48FBF55-EEF7-4FCC-9000-F31F43974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Basic Python Data Types</a:t>
            </a:r>
          </a:p>
        </p:txBody>
      </p:sp>
      <p:pic>
        <p:nvPicPr>
          <p:cNvPr id="4098" name="Picture 2" descr="New EU Anti-Subsidy Regulation: Is the Tech Sector ready? | Brazil | Global  law firm | Norton Rose Fulbright">
            <a:extLst>
              <a:ext uri="{FF2B5EF4-FFF2-40B4-BE49-F238E27FC236}">
                <a16:creationId xmlns:a16="http://schemas.microsoft.com/office/drawing/2014/main" id="{BB5D9F12-5DA4-4BAC-A9A1-0C92C932C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A40940-D425-4AB8-83E0-8883CA6B2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GB" dirty="0">
                <a:solidFill>
                  <a:schemeClr val="bg1"/>
                </a:solidFill>
                <a:highlight>
                  <a:srgbClr val="000000"/>
                </a:highlight>
              </a:rPr>
              <a:t>So the first question you might be wondering, what is a “data type”?</a:t>
            </a:r>
          </a:p>
          <a:p>
            <a:pPr algn="just"/>
            <a:endParaRPr lang="en-GB" i="1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pPr algn="just"/>
            <a:r>
              <a:rPr lang="en-GB" i="1" dirty="0">
                <a:solidFill>
                  <a:schemeClr val="bg1"/>
                </a:solidFill>
                <a:highlight>
                  <a:srgbClr val="000000"/>
                </a:highlight>
              </a:rPr>
              <a:t>Data type is a label that tells a computer how to interpret its value</a:t>
            </a:r>
          </a:p>
          <a:p>
            <a:pPr lvl="1" algn="just"/>
            <a:r>
              <a:rPr lang="en-GB" i="1" dirty="0">
                <a:solidFill>
                  <a:schemeClr val="bg1"/>
                </a:solidFill>
                <a:highlight>
                  <a:srgbClr val="000000"/>
                </a:highlight>
              </a:rPr>
              <a:t>For example, integer data type tells computer that it is an integer</a:t>
            </a:r>
          </a:p>
          <a:p>
            <a:pPr lvl="1" algn="just"/>
            <a:r>
              <a:rPr lang="en-GB" i="1" dirty="0">
                <a:solidFill>
                  <a:schemeClr val="bg1"/>
                </a:solidFill>
                <a:highlight>
                  <a:srgbClr val="000000"/>
                </a:highlight>
              </a:rPr>
              <a:t>A “float” tells it’s a number with decimal!</a:t>
            </a:r>
          </a:p>
          <a:p>
            <a:pPr lvl="1" algn="just"/>
            <a:r>
              <a:rPr lang="en-GB" i="1" dirty="0">
                <a:solidFill>
                  <a:schemeClr val="bg1"/>
                </a:solidFill>
                <a:highlight>
                  <a:srgbClr val="000000"/>
                </a:highlight>
              </a:rPr>
              <a:t>Boolean tells the computer that it’s a binary statement! Either “true or false”, “Yes or No”, “0 or 1” </a:t>
            </a:r>
          </a:p>
        </p:txBody>
      </p:sp>
    </p:spTree>
    <p:extLst>
      <p:ext uri="{BB962C8B-B14F-4D97-AF65-F5344CB8AC3E}">
        <p14:creationId xmlns:p14="http://schemas.microsoft.com/office/powerpoint/2010/main" val="2463936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100+ Artificial Intelligence Pictures | Download Free Images on Unsplash">
            <a:extLst>
              <a:ext uri="{FF2B5EF4-FFF2-40B4-BE49-F238E27FC236}">
                <a16:creationId xmlns:a16="http://schemas.microsoft.com/office/drawing/2014/main" id="{9B8FC036-6241-498D-BEB5-4A5C1903C0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8" r="11116" b="-1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0E50C2-B8F9-4160-8EE8-C5123C63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 dirty="0"/>
              <a:t>Computer Language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CF275-7501-43A2-9942-E38820C74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657981" cy="3207258"/>
          </a:xfrm>
        </p:spPr>
        <p:txBody>
          <a:bodyPr anchor="t">
            <a:normAutofit/>
          </a:bodyPr>
          <a:lstStyle/>
          <a:p>
            <a:pPr algn="just"/>
            <a:r>
              <a:rPr lang="en-GB" sz="1700" dirty="0"/>
              <a:t>We as humans, need a way to communicate/interact with each other. </a:t>
            </a:r>
          </a:p>
          <a:p>
            <a:pPr algn="just"/>
            <a:r>
              <a:rPr lang="en-GB" sz="1700" dirty="0"/>
              <a:t>Today 95% of communication is done via audio/speech/discourse.</a:t>
            </a:r>
          </a:p>
          <a:p>
            <a:pPr algn="just"/>
            <a:r>
              <a:rPr lang="en-GB" sz="1700" dirty="0"/>
              <a:t>Just as we require a language to communicate with each other, computers also require a language to communicate.</a:t>
            </a:r>
          </a:p>
          <a:p>
            <a:pPr algn="just"/>
            <a:r>
              <a:rPr lang="en-GB" sz="1700" dirty="0"/>
              <a:t>We call their language as “Computer language”</a:t>
            </a:r>
          </a:p>
        </p:txBody>
      </p:sp>
    </p:spTree>
    <p:extLst>
      <p:ext uri="{BB962C8B-B14F-4D97-AF65-F5344CB8AC3E}">
        <p14:creationId xmlns:p14="http://schemas.microsoft.com/office/powerpoint/2010/main" val="1156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Artificial intelligence: Are we facing a future of robots running wild? -  USC News">
            <a:extLst>
              <a:ext uri="{FF2B5EF4-FFF2-40B4-BE49-F238E27FC236}">
                <a16:creationId xmlns:a16="http://schemas.microsoft.com/office/drawing/2014/main" id="{11AE0AA1-989F-402A-A540-1C013186CD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" t="9091" r="22149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CA461-32EF-4EDB-AD81-90C6148C9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pPr algn="just"/>
            <a:r>
              <a:rPr lang="en-GB" sz="2400" dirty="0"/>
              <a:t>Why do we need to communicate with computers?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12C42-7D92-4473-A086-9C86ED3E4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algn="just"/>
            <a:r>
              <a:rPr lang="en-GB" sz="1700" dirty="0"/>
              <a:t>We need a way to communicate with computers in order to instruct them to perform various tasks.</a:t>
            </a:r>
          </a:p>
          <a:p>
            <a:pPr algn="just"/>
            <a:r>
              <a:rPr lang="en-GB" sz="1700" dirty="0"/>
              <a:t>For this we need a language which computers can understand</a:t>
            </a:r>
          </a:p>
          <a:p>
            <a:pPr algn="just"/>
            <a:r>
              <a:rPr lang="en-GB" sz="1700" dirty="0"/>
              <a:t>These languages are often referred as programming languages </a:t>
            </a:r>
          </a:p>
        </p:txBody>
      </p:sp>
    </p:spTree>
    <p:extLst>
      <p:ext uri="{BB962C8B-B14F-4D97-AF65-F5344CB8AC3E}">
        <p14:creationId xmlns:p14="http://schemas.microsoft.com/office/powerpoint/2010/main" val="3377837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CSE - Artificial Intelligence and Machine Learning (AI &amp;amp; ML) | Computer  Science &amp;amp; Engineering | GNIT">
            <a:extLst>
              <a:ext uri="{FF2B5EF4-FFF2-40B4-BE49-F238E27FC236}">
                <a16:creationId xmlns:a16="http://schemas.microsoft.com/office/drawing/2014/main" id="{316FF0AD-F600-49C3-88A8-7CB6FC378D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7" r="22129" b="5449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E9C652-551D-4ED5-ACCE-067A0BE21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/>
              <a:t>What is Programming?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DF9ED-3BF2-4D87-BC01-7B5FA66B3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761232"/>
          </a:xfrm>
        </p:spPr>
        <p:txBody>
          <a:bodyPr anchor="t">
            <a:normAutofit/>
          </a:bodyPr>
          <a:lstStyle/>
          <a:p>
            <a:pPr algn="just"/>
            <a:r>
              <a:rPr lang="en-GB" sz="1200" dirty="0"/>
              <a:t>Programming is a way </a:t>
            </a:r>
            <a:r>
              <a:rPr lang="en-GB" sz="1200" i="1" dirty="0"/>
              <a:t>“to instruct the computer to perform various tasks”</a:t>
            </a:r>
          </a:p>
          <a:p>
            <a:pPr algn="just"/>
            <a:r>
              <a:rPr lang="en-GB" sz="1200" dirty="0"/>
              <a:t>Now what does “instruct the computer” means?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GB" sz="1200" dirty="0"/>
              <a:t>Instruct basically means t</a:t>
            </a:r>
            <a:r>
              <a:rPr lang="en-US" sz="1200" b="0" i="0" dirty="0">
                <a:effectLst/>
                <a:latin typeface="proxima-nova"/>
              </a:rPr>
              <a:t>hat you provide the computer a set of instructions that are written in a language that the computer can understand.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200" dirty="0">
                <a:latin typeface="proxima-nova"/>
              </a:rPr>
              <a:t>The instructions can be anything, for instance;</a:t>
            </a:r>
          </a:p>
          <a:p>
            <a:pPr lvl="2" algn="just">
              <a:buFont typeface="Wingdings" panose="05000000000000000000" pitchFamily="2" charset="2"/>
              <a:buChar char="ü"/>
            </a:pPr>
            <a:r>
              <a:rPr lang="en-US" sz="1200" dirty="0">
                <a:latin typeface="proxima-nova"/>
              </a:rPr>
              <a:t>Adding/Subtracting/multiplying/dividing numbers </a:t>
            </a:r>
          </a:p>
          <a:p>
            <a:pPr lvl="2" algn="just">
              <a:buFont typeface="Wingdings" panose="05000000000000000000" pitchFamily="2" charset="2"/>
              <a:buChar char="ü"/>
            </a:pPr>
            <a:r>
              <a:rPr lang="en-US" sz="1200" dirty="0">
                <a:latin typeface="proxima-nova"/>
              </a:rPr>
              <a:t>Reading/Writing files</a:t>
            </a:r>
          </a:p>
          <a:p>
            <a:pPr lvl="2" algn="just">
              <a:buFont typeface="Wingdings" panose="05000000000000000000" pitchFamily="2" charset="2"/>
              <a:buChar char="ü"/>
            </a:pPr>
            <a:r>
              <a:rPr lang="en-US" sz="1200" dirty="0">
                <a:latin typeface="proxima-nova"/>
              </a:rPr>
              <a:t>Automating tasks, such as email reminders, message sending, calculate interests, access files, collect/retrieve/manipulate files, images, videos, music, etc.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GB" sz="1200" dirty="0">
                <a:latin typeface="proxima-nova"/>
              </a:rPr>
              <a:t>Programming is a way to tell computers to perform certain tasks.</a:t>
            </a:r>
            <a:endParaRPr lang="en-US" sz="1200" dirty="0">
              <a:latin typeface="proxima-nova"/>
            </a:endParaRPr>
          </a:p>
        </p:txBody>
      </p:sp>
    </p:spTree>
    <p:extLst>
      <p:ext uri="{BB962C8B-B14F-4D97-AF65-F5344CB8AC3E}">
        <p14:creationId xmlns:p14="http://schemas.microsoft.com/office/powerpoint/2010/main" val="3957831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Are Machine Learning And AI The Same? | Bernard Marr">
            <a:extLst>
              <a:ext uri="{FF2B5EF4-FFF2-40B4-BE49-F238E27FC236}">
                <a16:creationId xmlns:a16="http://schemas.microsoft.com/office/drawing/2014/main" id="{79E9760A-DE10-427C-A455-5754EEDAA6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5" r="6334" b="4469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8F9C5D-4682-4217-8D78-93259C92D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/>
              <a:t>Why should we even bother programming?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C44F7-3E5B-4D06-BA32-9A8AD63F1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864482"/>
          </a:xfrm>
        </p:spPr>
        <p:txBody>
          <a:bodyPr anchor="t">
            <a:normAutofit fontScale="92500" lnSpcReduction="10000"/>
          </a:bodyPr>
          <a:lstStyle/>
          <a:p>
            <a:pPr algn="just">
              <a:lnSpc>
                <a:spcPct val="100000"/>
              </a:lnSpc>
            </a:pPr>
            <a:r>
              <a:rPr lang="en-GB" sz="1200" dirty="0"/>
              <a:t>We need computers to do certain tasks due to various reasons such as;</a:t>
            </a:r>
          </a:p>
          <a:p>
            <a:pPr lvl="1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sz="1200" b="1" dirty="0"/>
              <a:t>Computers are fast: </a:t>
            </a:r>
            <a:r>
              <a:rPr lang="en-GB" sz="1200" dirty="0"/>
              <a:t>they can do calculations the very difficult or impossible for humans to do manually.</a:t>
            </a:r>
          </a:p>
          <a:p>
            <a:pPr lvl="2" algn="just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GB" sz="1200" dirty="0"/>
              <a:t>For example, a computer can perform billion additions in a second which is impossible for humans to do.</a:t>
            </a:r>
          </a:p>
          <a:p>
            <a:pPr lvl="2" algn="just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GB" sz="1200" dirty="0"/>
              <a:t>Computers can process huge amount of information quickly and reliably</a:t>
            </a:r>
          </a:p>
          <a:p>
            <a:pPr lvl="1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sz="1200" b="1" dirty="0"/>
              <a:t>Computers are cheap: </a:t>
            </a:r>
            <a:r>
              <a:rPr lang="en-GB" sz="1200" dirty="0"/>
              <a:t>Computers are inexpensive enabling us to automate various tasks such market analysis, hardcore calculations, store and process gigabytes of data etc. All this for a cost that totally worth it.</a:t>
            </a:r>
          </a:p>
          <a:p>
            <a:pPr lvl="1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sz="1200" b="1" dirty="0"/>
              <a:t>Computers can work all day long: </a:t>
            </a:r>
            <a:r>
              <a:rPr lang="en-GB" sz="1200" dirty="0"/>
              <a:t>Computers can work 24/7 without getting exhausted. Thus enabling us to do hectic tasks without any worries.</a:t>
            </a:r>
            <a:endParaRPr lang="en-GB" sz="1200" b="1" dirty="0"/>
          </a:p>
          <a:p>
            <a:pPr lvl="1" algn="just">
              <a:lnSpc>
                <a:spcPct val="100000"/>
              </a:lnSpc>
            </a:pPr>
            <a:endParaRPr lang="en-GB" sz="1200" b="1" dirty="0"/>
          </a:p>
        </p:txBody>
      </p:sp>
    </p:spTree>
    <p:extLst>
      <p:ext uri="{BB962C8B-B14F-4D97-AF65-F5344CB8AC3E}">
        <p14:creationId xmlns:p14="http://schemas.microsoft.com/office/powerpoint/2010/main" val="3642138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Artificial Intelligence (AI): What&amp;#39;s In Store For 2021?">
            <a:extLst>
              <a:ext uri="{FF2B5EF4-FFF2-40B4-BE49-F238E27FC236}">
                <a16:creationId xmlns:a16="http://schemas.microsoft.com/office/drawing/2014/main" id="{64C00154-72AC-456A-B36C-64F3143680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3289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03DD3B-64BD-4303-A196-287676DAA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/>
              <a:t>Programming Languages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43082-B4BF-4CC3-B43D-029DEEFAA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3"/>
            <a:ext cx="3438906" cy="3878055"/>
          </a:xfrm>
        </p:spPr>
        <p:txBody>
          <a:bodyPr anchor="t">
            <a:normAutofit fontScale="92500" lnSpcReduction="10000"/>
          </a:bodyPr>
          <a:lstStyle/>
          <a:p>
            <a:pPr algn="just"/>
            <a:r>
              <a:rPr lang="en-GB" sz="1400" dirty="0"/>
              <a:t>Programming languages are a set of instructions that are written in specific syntactical form in order to tell computers to perform certain task/tasks.</a:t>
            </a:r>
          </a:p>
          <a:p>
            <a:pPr algn="just"/>
            <a:r>
              <a:rPr lang="en-GB" sz="1400" dirty="0"/>
              <a:t>Programming languages enable us to develop complex graphics, shapes, develop web pages, smartphone applications, automate various tasks like automatic pet feeder, virtual assistants to control house holds, collect/store/retrieve data from almost anywhere. </a:t>
            </a:r>
          </a:p>
          <a:p>
            <a:pPr algn="just"/>
            <a:r>
              <a:rPr lang="en-GB" sz="1400" dirty="0"/>
              <a:t>There are numerous uses of programming languages which include web development, application development, blockchain development, game development, machine learning, data science, collecting/storing/retrieving data etc.</a:t>
            </a:r>
          </a:p>
          <a:p>
            <a:pPr algn="just"/>
            <a:r>
              <a:rPr lang="en-GB" sz="1400" dirty="0"/>
              <a:t>There aur numerous programming languages, the most popular ones are; Java, Java script, HTML, CSS, C++, C, Swift, SQL, Python, and Ruby.</a:t>
            </a:r>
          </a:p>
        </p:txBody>
      </p:sp>
    </p:spTree>
    <p:extLst>
      <p:ext uri="{BB962C8B-B14F-4D97-AF65-F5344CB8AC3E}">
        <p14:creationId xmlns:p14="http://schemas.microsoft.com/office/powerpoint/2010/main" val="17369572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30" name="Picture 10" descr="In a historic moment for AI, computers gain ability to generalize learning  between activities - ExtremeTech">
            <a:extLst>
              <a:ext uri="{FF2B5EF4-FFF2-40B4-BE49-F238E27FC236}">
                <a16:creationId xmlns:a16="http://schemas.microsoft.com/office/drawing/2014/main" id="{B0C56744-6057-45A0-A9C9-01B58C9D83E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79" b="1"/>
          <a:stretch/>
        </p:blipFill>
        <p:spPr bwMode="auto">
          <a:xfrm>
            <a:off x="-1" y="10"/>
            <a:ext cx="1219200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788C44-D09D-4186-AC74-82A78C804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2"/>
            <a:ext cx="10515600" cy="56197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  <a:highlight>
                  <a:srgbClr val="000000"/>
                </a:highlight>
              </a:rPr>
              <a:t>Life of a Programmer</a:t>
            </a:r>
          </a:p>
        </p:txBody>
      </p:sp>
      <p:pic>
        <p:nvPicPr>
          <p:cNvPr id="14" name="Picture 2" descr="31 Programming Memes That Are So Relatable and You will ROFL | by Naina  Chaturvedi | DataDrivenInvestor">
            <a:extLst>
              <a:ext uri="{FF2B5EF4-FFF2-40B4-BE49-F238E27FC236}">
                <a16:creationId xmlns:a16="http://schemas.microsoft.com/office/drawing/2014/main" id="{2CDE0723-C179-4D9F-9D10-0A9F7AA2B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665" y="1615134"/>
            <a:ext cx="5389154" cy="505233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Programming jokes | only programmer can understand PART 9 | Programming  memes | Coding Jokes | Memes - YouTube">
            <a:extLst>
              <a:ext uri="{FF2B5EF4-FFF2-40B4-BE49-F238E27FC236}">
                <a16:creationId xmlns:a16="http://schemas.microsoft.com/office/drawing/2014/main" id="{280B02EE-F46E-4EF0-85F8-5AF450ADB5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403"/>
          <a:stretch/>
        </p:blipFill>
        <p:spPr bwMode="auto">
          <a:xfrm>
            <a:off x="7219354" y="1689350"/>
            <a:ext cx="3715346" cy="497811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700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458" name="Picture 2" descr="Artificial Intelligence Machine Learning | What Is It?">
            <a:extLst>
              <a:ext uri="{FF2B5EF4-FFF2-40B4-BE49-F238E27FC236}">
                <a16:creationId xmlns:a16="http://schemas.microsoft.com/office/drawing/2014/main" id="{427D74A0-9BE1-4844-878C-EAA46C480DB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298877-AFB9-468F-A7CA-373ED5832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>
                <a:solidFill>
                  <a:srgbClr val="FFFFFF"/>
                </a:solidFill>
                <a:highlight>
                  <a:srgbClr val="000000"/>
                </a:highlight>
              </a:rPr>
              <a:t>Work life of a Programmer</a:t>
            </a:r>
          </a:p>
        </p:txBody>
      </p:sp>
      <p:sp>
        <p:nvSpPr>
          <p:cNvPr id="7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01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>
        <p14:shred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B0C6E60FCF6542913DB805EEE39EE5" ma:contentTypeVersion="4" ma:contentTypeDescription="Create a new document." ma:contentTypeScope="" ma:versionID="b6ab561b66c92d420d8d4ab0e1b418da">
  <xsd:schema xmlns:xsd="http://www.w3.org/2001/XMLSchema" xmlns:xs="http://www.w3.org/2001/XMLSchema" xmlns:p="http://schemas.microsoft.com/office/2006/metadata/properties" xmlns:ns3="744aa286-3c8d-4f3a-9e28-b5004420a711" targetNamespace="http://schemas.microsoft.com/office/2006/metadata/properties" ma:root="true" ma:fieldsID="fa0a3e1e1ffff63856824e526b78ef69" ns3:_="">
    <xsd:import namespace="744aa286-3c8d-4f3a-9e28-b5004420a71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aa286-3c8d-4f3a-9e28-b5004420a7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03D907B-E52B-4478-B947-DDB160FB38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4aa286-3c8d-4f3a-9e28-b5004420a7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ED5227B-C28E-4F00-8398-43C7CCD712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558CCCD-5F00-4575-91B5-86062B44550F}">
  <ds:schemaRefs>
    <ds:schemaRef ds:uri="744aa286-3c8d-4f3a-9e28-b5004420a711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24755</TotalTime>
  <Words>1060</Words>
  <Application>Microsoft Office PowerPoint</Application>
  <PresentationFormat>Widescreen</PresentationFormat>
  <Paragraphs>123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proxima-nova</vt:lpstr>
      <vt:lpstr>Wingdings</vt:lpstr>
      <vt:lpstr>Office Theme</vt:lpstr>
      <vt:lpstr>Office Theme</vt:lpstr>
      <vt:lpstr>Prime Minister Hunarmand’s Pakistan Program 2022 – Batch III</vt:lpstr>
      <vt:lpstr>Outline</vt:lpstr>
      <vt:lpstr>Computer Language</vt:lpstr>
      <vt:lpstr>Why do we need to communicate with computers?</vt:lpstr>
      <vt:lpstr>What is Programming?</vt:lpstr>
      <vt:lpstr>Why should we even bother programming?</vt:lpstr>
      <vt:lpstr>Programming Languages</vt:lpstr>
      <vt:lpstr>Life of a Programmer</vt:lpstr>
      <vt:lpstr>Work life of a Programmer</vt:lpstr>
      <vt:lpstr>PowerPoint Presentation</vt:lpstr>
      <vt:lpstr>PowerPoint Presentation</vt:lpstr>
      <vt:lpstr>Which Language will we use for ML?</vt:lpstr>
      <vt:lpstr>Python</vt:lpstr>
      <vt:lpstr>Python Programming</vt:lpstr>
      <vt:lpstr>Why Python?</vt:lpstr>
      <vt:lpstr>Why Python?</vt:lpstr>
      <vt:lpstr>PowerPoint Presentation</vt:lpstr>
      <vt:lpstr>Opening file in Java vs Python</vt:lpstr>
      <vt:lpstr>Anaconda  </vt:lpstr>
      <vt:lpstr>Anaconda</vt:lpstr>
      <vt:lpstr>How to install Anaconda?</vt:lpstr>
      <vt:lpstr>Setting Up Environment </vt:lpstr>
      <vt:lpstr>Python Programming Fundamentals</vt:lpstr>
      <vt:lpstr>Basic Python Data Types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Prime Minister Hunarmand’s Pakistan Program 2022 – Batch III</dc:title>
  <dc:creator>Hafiz Sahibzada Muhammad Salman Popalzai</dc:creator>
  <cp:lastModifiedBy>Hafiz Sahibzada Muhammad Salman Popalzai</cp:lastModifiedBy>
  <cp:revision>8</cp:revision>
  <dcterms:created xsi:type="dcterms:W3CDTF">2022-02-24T09:30:14Z</dcterms:created>
  <dcterms:modified xsi:type="dcterms:W3CDTF">2022-03-20T11:09:56Z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0x01010062B0C6E60FCF6542913DB805EEE39EE5</vt:lpwstr>
  </property>
</Properties>
</file>

<file path=docProps/thumbnail.jpeg>
</file>